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AB942-B227-4F15-B66C-DF365E2BF598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BBE32-DB52-4735-93C3-6FB99D4F2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Protein" TargetMode="External"/><Relationship Id="rId13" Type="http://schemas.openxmlformats.org/officeDocument/2006/relationships/hyperlink" Target="https://en.wikipedia.org/wiki/DNA_sequence" TargetMode="External"/><Relationship Id="rId3" Type="http://schemas.openxmlformats.org/officeDocument/2006/relationships/hyperlink" Target="https://en.wikipedia.org/wiki/Biochemical" TargetMode="External"/><Relationship Id="rId7" Type="http://schemas.openxmlformats.org/officeDocument/2006/relationships/hyperlink" Target="https://en.wikipedia.org/wiki/Cell_culture" TargetMode="External"/><Relationship Id="rId12" Type="http://schemas.openxmlformats.org/officeDocument/2006/relationships/hyperlink" Target="https://en.wikipedia.org/wiki/Messenger_RNA" TargetMode="External"/><Relationship Id="rId2" Type="http://schemas.openxmlformats.org/officeDocument/2006/relationships/slide" Target="../slides/slide1.xml"/><Relationship Id="rId16" Type="http://schemas.openxmlformats.org/officeDocument/2006/relationships/hyperlink" Target="https://en.wikipedia.org/wiki/Enhancer_(genetics)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In_vitro" TargetMode="External"/><Relationship Id="rId11" Type="http://schemas.openxmlformats.org/officeDocument/2006/relationships/hyperlink" Target="https://en.wikipedia.org/wiki/DNA" TargetMode="External"/><Relationship Id="rId5" Type="http://schemas.openxmlformats.org/officeDocument/2006/relationships/hyperlink" Target="https://en.wikipedia.org/wiki/Receptor_(biochemistry)" TargetMode="External"/><Relationship Id="rId15" Type="http://schemas.openxmlformats.org/officeDocument/2006/relationships/hyperlink" Target="https://en.wikipedia.org/wiki/Gene" TargetMode="External"/><Relationship Id="rId10" Type="http://schemas.openxmlformats.org/officeDocument/2006/relationships/hyperlink" Target="https://en.wikipedia.org/wiki/Genetics" TargetMode="External"/><Relationship Id="rId4" Type="http://schemas.openxmlformats.org/officeDocument/2006/relationships/hyperlink" Target="https://en.wikipedia.org/wiki/Gene_expression" TargetMode="External"/><Relationship Id="rId9" Type="http://schemas.openxmlformats.org/officeDocument/2006/relationships/hyperlink" Target="https://en.wikipedia.org/wiki/Transcription_(genetics)" TargetMode="External"/><Relationship Id="rId14" Type="http://schemas.openxmlformats.org/officeDocument/2006/relationships/hyperlink" Target="https://en.wikipedia.org/wiki/Promotor_(biology)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/>
              <a:t>Gal4/UAS system</a:t>
            </a:r>
          </a:p>
          <a:p>
            <a:pPr lvl="1"/>
            <a:r>
              <a:rPr lang="en-US" dirty="0"/>
              <a:t>Is a </a:t>
            </a:r>
            <a:r>
              <a:rPr lang="en-US" dirty="0">
                <a:hlinkClick r:id="rId3" tooltip="Biochemical"/>
              </a:rPr>
              <a:t>biochemical</a:t>
            </a:r>
            <a:r>
              <a:rPr lang="en-US" dirty="0"/>
              <a:t> method used to study </a:t>
            </a:r>
            <a:r>
              <a:rPr lang="en-US" dirty="0">
                <a:hlinkClick r:id="rId4" tooltip="Gene expression"/>
              </a:rPr>
              <a:t>gene expression</a:t>
            </a:r>
            <a:r>
              <a:rPr lang="en-US" dirty="0"/>
              <a:t>, and it has also been adapted to study </a:t>
            </a:r>
            <a:r>
              <a:rPr lang="en-US" dirty="0">
                <a:hlinkClick r:id="rId5" tooltip="Receptor (biochemistry)"/>
              </a:rPr>
              <a:t>receptor</a:t>
            </a:r>
            <a:r>
              <a:rPr lang="en-US" dirty="0"/>
              <a:t> chemical-binding functions </a:t>
            </a:r>
            <a:r>
              <a:rPr lang="en-US" dirty="0">
                <a:hlinkClick r:id="rId6" tooltip="In vitro"/>
              </a:rPr>
              <a:t>in vitro</a:t>
            </a:r>
            <a:r>
              <a:rPr lang="en-US" dirty="0"/>
              <a:t> in </a:t>
            </a:r>
            <a:r>
              <a:rPr lang="en-US" dirty="0">
                <a:hlinkClick r:id="rId7" tooltip="Cell culture"/>
              </a:rPr>
              <a:t>cell culture</a:t>
            </a:r>
            <a:r>
              <a:rPr lang="en-US" dirty="0"/>
              <a:t>.</a:t>
            </a:r>
            <a:r>
              <a:rPr lang="en-US" sz="2000" dirty="0"/>
              <a:t> </a:t>
            </a:r>
            <a:r>
              <a:rPr lang="en-US" sz="2000" baseline="30000" dirty="0"/>
              <a:t>Wikipedia</a:t>
            </a:r>
          </a:p>
          <a:p>
            <a:pPr lvl="2"/>
            <a:r>
              <a:rPr lang="en-US" dirty="0"/>
              <a:t>Gal4 – transcription factor, protein found in fungus </a:t>
            </a:r>
          </a:p>
          <a:p>
            <a:pPr lvl="3"/>
            <a:r>
              <a:rPr lang="en-US" dirty="0">
                <a:effectLst/>
              </a:rPr>
              <a:t>Transcription factor is a </a:t>
            </a:r>
            <a:r>
              <a:rPr lang="en-US" dirty="0">
                <a:effectLst/>
                <a:hlinkClick r:id="rId8"/>
              </a:rPr>
              <a:t>protein</a:t>
            </a:r>
            <a:r>
              <a:rPr lang="en-US" dirty="0">
                <a:effectLst/>
              </a:rPr>
              <a:t> that controls the rate of </a:t>
            </a:r>
            <a:r>
              <a:rPr lang="en-US" dirty="0">
                <a:effectLst/>
                <a:hlinkClick r:id="rId9" tooltip="Transcription (genetics)"/>
              </a:rPr>
              <a:t>transcription</a:t>
            </a:r>
            <a:r>
              <a:rPr lang="en-US" dirty="0">
                <a:effectLst/>
              </a:rPr>
              <a:t> of </a:t>
            </a:r>
            <a:r>
              <a:rPr lang="en-US" dirty="0">
                <a:effectLst/>
                <a:hlinkClick r:id="rId10" tooltip="Genetics"/>
              </a:rPr>
              <a:t>genetic</a:t>
            </a:r>
            <a:r>
              <a:rPr lang="en-US" dirty="0">
                <a:effectLst/>
              </a:rPr>
              <a:t> information from </a:t>
            </a:r>
            <a:r>
              <a:rPr lang="en-US" dirty="0">
                <a:effectLst/>
                <a:hlinkClick r:id="rId11" tooltip="DNA"/>
              </a:rPr>
              <a:t>DNA</a:t>
            </a:r>
            <a:r>
              <a:rPr lang="en-US" dirty="0">
                <a:effectLst/>
              </a:rPr>
              <a:t> to </a:t>
            </a:r>
            <a:r>
              <a:rPr lang="en-US" dirty="0">
                <a:effectLst/>
                <a:hlinkClick r:id="rId12" tooltip="Messenger RNA"/>
              </a:rPr>
              <a:t>messenger RNA</a:t>
            </a:r>
            <a:r>
              <a:rPr lang="en-US" dirty="0">
                <a:effectLst/>
              </a:rPr>
              <a:t>, by binding to a specific </a:t>
            </a:r>
            <a:r>
              <a:rPr lang="en-US" dirty="0">
                <a:effectLst/>
                <a:hlinkClick r:id="rId13" tooltip="DNA sequence"/>
              </a:rPr>
              <a:t>DNA sequence</a:t>
            </a:r>
            <a:r>
              <a:rPr lang="en-US" dirty="0">
                <a:effectLst/>
              </a:rPr>
              <a:t>. </a:t>
            </a:r>
            <a:r>
              <a:rPr lang="en-US" baseline="30000" dirty="0"/>
              <a:t>Wikipedia</a:t>
            </a:r>
            <a:endParaRPr lang="en-US" dirty="0"/>
          </a:p>
          <a:p>
            <a:pPr lvl="2"/>
            <a:r>
              <a:rPr lang="en-US" dirty="0"/>
              <a:t>UAS – upstream activation sequence</a:t>
            </a:r>
          </a:p>
          <a:p>
            <a:pPr lvl="3"/>
            <a:r>
              <a:rPr lang="en-US" dirty="0"/>
              <a:t>It is distinct from the </a:t>
            </a:r>
            <a:r>
              <a:rPr lang="en-US" dirty="0">
                <a:hlinkClick r:id="rId14" tooltip="Promotor (biology)"/>
              </a:rPr>
              <a:t>promoter</a:t>
            </a:r>
            <a:r>
              <a:rPr lang="en-US" dirty="0"/>
              <a:t> and increases the </a:t>
            </a:r>
            <a:r>
              <a:rPr lang="en-US" dirty="0">
                <a:hlinkClick r:id="rId9" tooltip="Transcription (genetics)"/>
              </a:rPr>
              <a:t>expression</a:t>
            </a:r>
            <a:r>
              <a:rPr lang="en-US" dirty="0"/>
              <a:t> of a neighboring </a:t>
            </a:r>
            <a:r>
              <a:rPr lang="en-US" dirty="0">
                <a:hlinkClick r:id="rId15" tooltip="Gene"/>
              </a:rPr>
              <a:t>gene</a:t>
            </a:r>
            <a:r>
              <a:rPr lang="en-US" dirty="0"/>
              <a:t>. Due to its essential role in activating transcription, the upstream activating sequence is often considered to be analogous to the function of the </a:t>
            </a:r>
            <a:r>
              <a:rPr lang="en-US" dirty="0">
                <a:hlinkClick r:id="rId16" tooltip="Enhancer (genetics)"/>
              </a:rPr>
              <a:t>enhancer</a:t>
            </a:r>
            <a:r>
              <a:rPr lang="en-US" dirty="0"/>
              <a:t> in multicellular </a:t>
            </a:r>
            <a:r>
              <a:rPr lang="en-US" dirty="0" err="1"/>
              <a:t>eukaryotes.</a:t>
            </a:r>
            <a:r>
              <a:rPr lang="en-US" baseline="30000" dirty="0" err="1"/>
              <a:t>Wikipedia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A8FA9-415D-409F-9252-3A3F49AC95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66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A8FA9-415D-409F-9252-3A3F49AC95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4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BLYES test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A8FA9-415D-409F-9252-3A3F49AC95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1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33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23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25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93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78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2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7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9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06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C0EBC-CEFE-47AD-8C4D-56252EEE1EC4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D9666-1D04-48DB-9B0F-251BA60A82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1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/>
          <p:cNvSpPr txBox="1"/>
          <p:nvPr/>
        </p:nvSpPr>
        <p:spPr>
          <a:xfrm>
            <a:off x="10819309" y="4102360"/>
            <a:ext cx="13307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Green Light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298580" y="376592"/>
            <a:ext cx="11569959" cy="5423467"/>
            <a:chOff x="298580" y="376592"/>
            <a:chExt cx="11569959" cy="5423467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3338818" y="2961314"/>
              <a:ext cx="4681057" cy="419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3338818" y="4084098"/>
              <a:ext cx="4681057" cy="419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4049485" y="2925704"/>
              <a:ext cx="1073021" cy="1551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049485" y="4027515"/>
              <a:ext cx="1073021" cy="155110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271087" y="2353025"/>
              <a:ext cx="629816" cy="57267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>
              <a:stCxn id="9" idx="0"/>
            </p:cNvCxnSpPr>
            <p:nvPr/>
          </p:nvCxnSpPr>
          <p:spPr>
            <a:xfrm flipV="1">
              <a:off x="4585995" y="1782147"/>
              <a:ext cx="536511" cy="57087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artial Circle 13"/>
            <p:cNvSpPr/>
            <p:nvPr/>
          </p:nvSpPr>
          <p:spPr>
            <a:xfrm>
              <a:off x="4973216" y="1209468"/>
              <a:ext cx="731789" cy="727590"/>
            </a:xfrm>
            <a:prstGeom prst="pi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Pentagon 14"/>
            <p:cNvSpPr/>
            <p:nvPr/>
          </p:nvSpPr>
          <p:spPr>
            <a:xfrm rot="13444636">
              <a:off x="5261206" y="886771"/>
              <a:ext cx="692521" cy="795378"/>
            </a:xfrm>
            <a:prstGeom prst="pentago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049574" y="2449516"/>
              <a:ext cx="6572" cy="537512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6049574" y="2454258"/>
              <a:ext cx="709126" cy="0"/>
            </a:xfrm>
            <a:prstGeom prst="straightConnector1">
              <a:avLst/>
            </a:prstGeom>
            <a:ln w="158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7868145" y="1470725"/>
              <a:ext cx="303459" cy="29858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Explosion: 8 Points 20"/>
            <p:cNvSpPr/>
            <p:nvPr/>
          </p:nvSpPr>
          <p:spPr>
            <a:xfrm>
              <a:off x="8039541" y="2079404"/>
              <a:ext cx="417439" cy="481926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10892" y="1076219"/>
              <a:ext cx="105268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Estrogen</a:t>
              </a:r>
              <a:r>
                <a:rPr lang="en-US" dirty="0"/>
                <a:t> </a:t>
              </a:r>
              <a:r>
                <a:rPr lang="en-US" sz="1600" dirty="0"/>
                <a:t>receptor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420930" y="376592"/>
              <a:ext cx="11047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Estrogen</a:t>
              </a:r>
            </a:p>
            <a:p>
              <a:r>
                <a:rPr lang="en-US" sz="1600" dirty="0"/>
                <a:t>Compound</a:t>
              </a:r>
            </a:p>
          </p:txBody>
        </p:sp>
        <p:cxnSp>
          <p:nvCxnSpPr>
            <p:cNvPr id="25" name="Straight Arrow Connector 24"/>
            <p:cNvCxnSpPr>
              <a:stCxn id="23" idx="2"/>
            </p:cNvCxnSpPr>
            <p:nvPr/>
          </p:nvCxnSpPr>
          <p:spPr>
            <a:xfrm>
              <a:off x="4973325" y="961367"/>
              <a:ext cx="701683" cy="32748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4688105" y="1399384"/>
              <a:ext cx="562696" cy="2694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253172" y="1881680"/>
              <a:ext cx="9999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Gal4 </a:t>
              </a:r>
              <a:r>
                <a:rPr lang="en-US" sz="1200" dirty="0"/>
                <a:t>transcription factor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3892074" y="2444774"/>
              <a:ext cx="702129" cy="1945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6794003" y="764969"/>
              <a:ext cx="114313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/>
                <a:t>Fluoroscein</a:t>
              </a:r>
              <a:endParaRPr lang="en-US" sz="1600" dirty="0"/>
            </a:p>
            <a:p>
              <a:r>
                <a:rPr lang="en-US" sz="1600" dirty="0"/>
                <a:t> molecule</a:t>
              </a:r>
            </a:p>
          </p:txBody>
        </p:sp>
        <p:cxnSp>
          <p:nvCxnSpPr>
            <p:cNvPr id="37" name="Straight Arrow Connector 36"/>
            <p:cNvCxnSpPr>
              <a:stCxn id="35" idx="2"/>
            </p:cNvCxnSpPr>
            <p:nvPr/>
          </p:nvCxnSpPr>
          <p:spPr>
            <a:xfrm>
              <a:off x="7365570" y="1349744"/>
              <a:ext cx="654304" cy="27027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8456980" y="1430162"/>
              <a:ext cx="9973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Coumarin</a:t>
              </a:r>
            </a:p>
            <a:p>
              <a:r>
                <a:rPr lang="en-US" sz="1600" dirty="0"/>
                <a:t>molecule</a:t>
              </a:r>
            </a:p>
          </p:txBody>
        </p:sp>
        <p:cxnSp>
          <p:nvCxnSpPr>
            <p:cNvPr id="40" name="Straight Arrow Connector 39"/>
            <p:cNvCxnSpPr>
              <a:stCxn id="38" idx="2"/>
            </p:cNvCxnSpPr>
            <p:nvPr/>
          </p:nvCxnSpPr>
          <p:spPr>
            <a:xfrm flipH="1">
              <a:off x="8456980" y="2014937"/>
              <a:ext cx="498695" cy="1949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6708901" y="2276360"/>
              <a:ext cx="11952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dirty="0"/>
                <a:t>β</a:t>
              </a:r>
              <a:r>
                <a:rPr lang="en-US" sz="1600" dirty="0"/>
                <a:t>-lactamase</a:t>
              </a:r>
            </a:p>
          </p:txBody>
        </p:sp>
        <p:sp>
          <p:nvSpPr>
            <p:cNvPr id="44" name="Lightning Bolt 43"/>
            <p:cNvSpPr/>
            <p:nvPr/>
          </p:nvSpPr>
          <p:spPr>
            <a:xfrm>
              <a:off x="9972866" y="1567986"/>
              <a:ext cx="1115773" cy="1357718"/>
            </a:xfrm>
            <a:prstGeom prst="lightningBol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Arrow Connector 45"/>
            <p:cNvCxnSpPr>
              <a:stCxn id="21" idx="3"/>
            </p:cNvCxnSpPr>
            <p:nvPr/>
          </p:nvCxnSpPr>
          <p:spPr>
            <a:xfrm flipV="1">
              <a:off x="8456980" y="2374178"/>
              <a:ext cx="1722718" cy="17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10870163" y="1668796"/>
              <a:ext cx="9983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Blue Light</a:t>
              </a:r>
            </a:p>
          </p:txBody>
        </p:sp>
        <p:sp>
          <p:nvSpPr>
            <p:cNvPr id="49" name="Oval 48"/>
            <p:cNvSpPr/>
            <p:nvPr/>
          </p:nvSpPr>
          <p:spPr>
            <a:xfrm>
              <a:off x="4253090" y="4182626"/>
              <a:ext cx="647814" cy="59464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Partial Circle 49"/>
            <p:cNvSpPr/>
            <p:nvPr/>
          </p:nvSpPr>
          <p:spPr>
            <a:xfrm rot="5400000">
              <a:off x="5400499" y="4982375"/>
              <a:ext cx="758290" cy="877077"/>
            </a:xfrm>
            <a:prstGeom prst="pi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2" name="Straight Connector 51"/>
            <p:cNvCxnSpPr>
              <a:stCxn id="49" idx="4"/>
            </p:cNvCxnSpPr>
            <p:nvPr/>
          </p:nvCxnSpPr>
          <p:spPr>
            <a:xfrm>
              <a:off x="4576997" y="4777274"/>
              <a:ext cx="844088" cy="42960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/>
            <p:cNvSpPr/>
            <p:nvPr/>
          </p:nvSpPr>
          <p:spPr>
            <a:xfrm>
              <a:off x="8181364" y="4842788"/>
              <a:ext cx="303459" cy="29858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Explosion: 8 Points 57"/>
            <p:cNvSpPr/>
            <p:nvPr/>
          </p:nvSpPr>
          <p:spPr>
            <a:xfrm>
              <a:off x="8172460" y="4466031"/>
              <a:ext cx="417439" cy="481926"/>
            </a:xfrm>
            <a:prstGeom prst="irregularSeal1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0" name="Straight Arrow Connector 59"/>
            <p:cNvCxnSpPr>
              <a:stCxn id="58" idx="3"/>
            </p:cNvCxnSpPr>
            <p:nvPr/>
          </p:nvCxnSpPr>
          <p:spPr>
            <a:xfrm>
              <a:off x="8589899" y="4762549"/>
              <a:ext cx="1664444" cy="14725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Lightning Bolt 61"/>
            <p:cNvSpPr/>
            <p:nvPr/>
          </p:nvSpPr>
          <p:spPr>
            <a:xfrm>
              <a:off x="10090674" y="4027515"/>
              <a:ext cx="1115773" cy="1357718"/>
            </a:xfrm>
            <a:prstGeom prst="lightningBolt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298580" y="2718272"/>
              <a:ext cx="1763485" cy="172264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83659" y="3247053"/>
              <a:ext cx="10891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HEK293T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187425" y="3222999"/>
              <a:ext cx="13849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dirty="0"/>
                <a:t>β</a:t>
              </a:r>
              <a:r>
                <a:rPr lang="en-US" sz="1600" dirty="0"/>
                <a:t>-lactamase reporter gene</a:t>
              </a:r>
            </a:p>
          </p:txBody>
        </p:sp>
        <p:cxnSp>
          <p:nvCxnSpPr>
            <p:cNvPr id="67" name="Straight Arrow Connector 66"/>
            <p:cNvCxnSpPr>
              <a:stCxn id="65" idx="0"/>
            </p:cNvCxnSpPr>
            <p:nvPr/>
          </p:nvCxnSpPr>
          <p:spPr>
            <a:xfrm flipV="1">
              <a:off x="2879892" y="3038869"/>
              <a:ext cx="401394" cy="1841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65" idx="2"/>
            </p:cNvCxnSpPr>
            <p:nvPr/>
          </p:nvCxnSpPr>
          <p:spPr>
            <a:xfrm>
              <a:off x="2879892" y="3807774"/>
              <a:ext cx="401394" cy="2945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4253089" y="3375007"/>
              <a:ext cx="6611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UAS</a:t>
              </a:r>
            </a:p>
          </p:txBody>
        </p:sp>
        <p:cxnSp>
          <p:nvCxnSpPr>
            <p:cNvPr id="75" name="Straight Arrow Connector 74"/>
            <p:cNvCxnSpPr>
              <a:stCxn id="73" idx="0"/>
              <a:endCxn id="7" idx="2"/>
            </p:cNvCxnSpPr>
            <p:nvPr/>
          </p:nvCxnSpPr>
          <p:spPr>
            <a:xfrm flipV="1">
              <a:off x="4583658" y="3080814"/>
              <a:ext cx="2338" cy="29419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>
              <a:stCxn id="73" idx="2"/>
              <a:endCxn id="8" idx="0"/>
            </p:cNvCxnSpPr>
            <p:nvPr/>
          </p:nvCxnSpPr>
          <p:spPr>
            <a:xfrm>
              <a:off x="4583658" y="3713561"/>
              <a:ext cx="2338" cy="3139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471957" y="304819"/>
            <a:ext cx="2610793" cy="1477328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Transactivation Assay:</a:t>
            </a:r>
          </a:p>
          <a:p>
            <a:endParaRPr lang="en-US" dirty="0"/>
          </a:p>
          <a:p>
            <a:r>
              <a:rPr lang="en-US" dirty="0"/>
              <a:t>Tests for the ability of the activated receptor to turn on gene transcription</a:t>
            </a:r>
          </a:p>
        </p:txBody>
      </p:sp>
    </p:spTree>
    <p:extLst>
      <p:ext uri="{BB962C8B-B14F-4D97-AF65-F5344CB8AC3E}">
        <p14:creationId xmlns:p14="http://schemas.microsoft.com/office/powerpoint/2010/main" val="2652890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Estrogen and Androgen Receptor (ER &amp; AR) Binding Assay Using Fluorescence Polarization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a fluorescent labeled molecule bound to the receptor molecule</a:t>
            </a:r>
          </a:p>
          <a:p>
            <a:r>
              <a:rPr lang="en-US" dirty="0"/>
              <a:t>The ER ligand binding assay uses a recombinant human estrogen receptor  (</a:t>
            </a:r>
            <a:r>
              <a:rPr lang="en-US" dirty="0" err="1"/>
              <a:t>hER</a:t>
            </a:r>
            <a:r>
              <a:rPr lang="en-US" dirty="0"/>
              <a:t>) and a fluorescein-labeled estrone derivative as the ligand</a:t>
            </a:r>
          </a:p>
          <a:p>
            <a:r>
              <a:rPr lang="en-US" dirty="0"/>
              <a:t>The androgen receptor binding assay employs the rat androgen receptor ligand binding domain</a:t>
            </a:r>
          </a:p>
          <a:p>
            <a:r>
              <a:rPr lang="en-US" dirty="0"/>
              <a:t>The competitor is identified by the hormone (e.g. estradiol) or hormone mimicking compound’s (e.g. </a:t>
            </a:r>
            <a:r>
              <a:rPr lang="en-US" dirty="0" err="1"/>
              <a:t>Tamoxifin</a:t>
            </a:r>
            <a:r>
              <a:rPr lang="en-US"/>
              <a:t>) ability to disrupt the binding of the fluorescent inhibitor molecule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840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670163" y="1517900"/>
            <a:ext cx="4261282" cy="4012707"/>
            <a:chOff x="4164685" y="1741834"/>
            <a:chExt cx="4261282" cy="4012707"/>
          </a:xfrm>
        </p:grpSpPr>
        <p:sp>
          <p:nvSpPr>
            <p:cNvPr id="7" name="Chord 6"/>
            <p:cNvSpPr/>
            <p:nvPr/>
          </p:nvSpPr>
          <p:spPr>
            <a:xfrm rot="17156940">
              <a:off x="5231149" y="4187872"/>
              <a:ext cx="836323" cy="789439"/>
            </a:xfrm>
            <a:prstGeom prst="chord">
              <a:avLst>
                <a:gd name="adj1" fmla="val 2700000"/>
                <a:gd name="adj2" fmla="val 17781996"/>
              </a:avLst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hord 5"/>
            <p:cNvSpPr/>
            <p:nvPr/>
          </p:nvSpPr>
          <p:spPr>
            <a:xfrm rot="17400882">
              <a:off x="5274010" y="2671627"/>
              <a:ext cx="833155" cy="746045"/>
            </a:xfrm>
            <a:prstGeom prst="chord">
              <a:avLst>
                <a:gd name="adj1" fmla="val 2700000"/>
                <a:gd name="adj2" fmla="val 16603974"/>
              </a:avLst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Oval 1"/>
            <p:cNvSpPr/>
            <p:nvPr/>
          </p:nvSpPr>
          <p:spPr>
            <a:xfrm>
              <a:off x="4164685" y="1741834"/>
              <a:ext cx="4261282" cy="4012707"/>
            </a:xfrm>
            <a:prstGeom prst="ellipse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Partial Circle 2"/>
            <p:cNvSpPr/>
            <p:nvPr/>
          </p:nvSpPr>
          <p:spPr>
            <a:xfrm rot="19105141">
              <a:off x="5350829" y="2461969"/>
              <a:ext cx="707920" cy="668534"/>
            </a:xfrm>
            <a:prstGeom prst="pie">
              <a:avLst>
                <a:gd name="adj1" fmla="val 18977"/>
                <a:gd name="adj2" fmla="val 1620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Partial Circle 3"/>
            <p:cNvSpPr/>
            <p:nvPr/>
          </p:nvSpPr>
          <p:spPr>
            <a:xfrm rot="19105141">
              <a:off x="5331944" y="4044470"/>
              <a:ext cx="717287" cy="646989"/>
            </a:xfrm>
            <a:prstGeom prst="pi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Pentagon 7"/>
            <p:cNvSpPr/>
            <p:nvPr/>
          </p:nvSpPr>
          <p:spPr>
            <a:xfrm rot="10800000">
              <a:off x="5433762" y="2312418"/>
              <a:ext cx="542055" cy="494134"/>
            </a:xfrm>
            <a:prstGeom prst="pentag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entagon 8"/>
            <p:cNvSpPr/>
            <p:nvPr/>
          </p:nvSpPr>
          <p:spPr>
            <a:xfrm rot="10954958">
              <a:off x="5433762" y="3858251"/>
              <a:ext cx="542055" cy="494134"/>
            </a:xfrm>
            <a:prstGeom prst="pentagon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63946" y="2726322"/>
              <a:ext cx="262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+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83660" y="4029357"/>
              <a:ext cx="2627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+</a:t>
              </a:r>
            </a:p>
          </p:txBody>
        </p:sp>
        <p:sp>
          <p:nvSpPr>
            <p:cNvPr id="12" name="Pentagon 11"/>
            <p:cNvSpPr/>
            <p:nvPr/>
          </p:nvSpPr>
          <p:spPr>
            <a:xfrm rot="10800000">
              <a:off x="6724526" y="2799132"/>
              <a:ext cx="542055" cy="494134"/>
            </a:xfrm>
            <a:prstGeom prst="pentagon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entagon 12"/>
            <p:cNvSpPr/>
            <p:nvPr/>
          </p:nvSpPr>
          <p:spPr>
            <a:xfrm rot="10800000">
              <a:off x="6702870" y="4088457"/>
              <a:ext cx="542055" cy="494134"/>
            </a:xfrm>
            <a:prstGeom prst="pentago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Pentagon 14"/>
          <p:cNvSpPr/>
          <p:nvPr/>
        </p:nvSpPr>
        <p:spPr>
          <a:xfrm rot="10800000">
            <a:off x="8179412" y="1835098"/>
            <a:ext cx="579543" cy="504500"/>
          </a:xfrm>
          <a:prstGeom prst="pentag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entagon 15"/>
          <p:cNvSpPr/>
          <p:nvPr/>
        </p:nvSpPr>
        <p:spPr>
          <a:xfrm rot="10800000">
            <a:off x="8275829" y="4544086"/>
            <a:ext cx="579543" cy="504500"/>
          </a:xfrm>
          <a:prstGeom prst="pentag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>
            <a:stCxn id="15" idx="5"/>
          </p:cNvCxnSpPr>
          <p:nvPr/>
        </p:nvCxnSpPr>
        <p:spPr>
          <a:xfrm flipH="1">
            <a:off x="7249886" y="2146897"/>
            <a:ext cx="929527" cy="425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6" idx="4"/>
          </p:cNvCxnSpPr>
          <p:nvPr/>
        </p:nvCxnSpPr>
        <p:spPr>
          <a:xfrm flipH="1" flipV="1">
            <a:off x="7371184" y="4097811"/>
            <a:ext cx="1015328" cy="446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855372" y="1511932"/>
            <a:ext cx="164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binding affinity ligand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30296" y="4544086"/>
            <a:ext cx="1642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 binding affinity ligand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33811" y="4611670"/>
            <a:ext cx="1891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Recombinant </a:t>
            </a:r>
            <a:r>
              <a:rPr lang="en-US" dirty="0" err="1"/>
              <a:t>hER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3"/>
          </p:cNvCxnSpPr>
          <p:nvPr/>
        </p:nvCxnSpPr>
        <p:spPr>
          <a:xfrm flipV="1">
            <a:off x="3325779" y="4544086"/>
            <a:ext cx="1397873" cy="252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550032" y="3160690"/>
            <a:ext cx="17158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Human estrogen receptor (</a:t>
            </a:r>
            <a:r>
              <a:rPr lang="en-US" dirty="0" err="1"/>
              <a:t>hER</a:t>
            </a:r>
            <a:r>
              <a:rPr lang="en-US" dirty="0"/>
              <a:t>)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2733550" y="3637514"/>
            <a:ext cx="2151193" cy="365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379795" y="1166327"/>
            <a:ext cx="1949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Fluorescent ligand</a:t>
            </a:r>
          </a:p>
        </p:txBody>
      </p:sp>
      <p:cxnSp>
        <p:nvCxnSpPr>
          <p:cNvPr id="35" name="Straight Arrow Connector 34"/>
          <p:cNvCxnSpPr>
            <a:stCxn id="33" idx="2"/>
          </p:cNvCxnSpPr>
          <p:nvPr/>
        </p:nvCxnSpPr>
        <p:spPr>
          <a:xfrm>
            <a:off x="3354600" y="1535659"/>
            <a:ext cx="1655939" cy="6943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533289" y="331377"/>
            <a:ext cx="4935894" cy="369332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Ligand Binding Assay with Fluorescent Polarization</a:t>
            </a:r>
          </a:p>
        </p:txBody>
      </p:sp>
    </p:spTree>
    <p:extLst>
      <p:ext uri="{BB962C8B-B14F-4D97-AF65-F5344CB8AC3E}">
        <p14:creationId xmlns:p14="http://schemas.microsoft.com/office/powerpoint/2010/main" val="1017361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307" y="640081"/>
            <a:ext cx="3377183" cy="36819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Yeast Based Reporter Gene Assay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4654" b="2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26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Bioluminescent Yeast Estrogen &amp; Androgen Screen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Used to detect water’s estrogenic and androgenic activity by promoting a light-generating or bioluminescent response in the yeast strain (</a:t>
            </a:r>
            <a:r>
              <a:rPr lang="en-US" dirty="0" err="1"/>
              <a:t>Sanserivino</a:t>
            </a:r>
            <a:r>
              <a:rPr lang="en-US" dirty="0"/>
              <a:t> et al., 2005)</a:t>
            </a:r>
          </a:p>
          <a:p>
            <a:r>
              <a:rPr lang="en-US" dirty="0"/>
              <a:t>The yeast cell containing a human estrogen receptor – α gene and constructed bacterial DNA fused with reporter genes required for the bioluminescent reaction. </a:t>
            </a:r>
          </a:p>
          <a:p>
            <a:r>
              <a:rPr lang="en-US" dirty="0"/>
              <a:t>Luminescence is generated when the yeast cell is dosed with a sample containing estrogen/estrogen-mimicking compounds </a:t>
            </a:r>
          </a:p>
        </p:txBody>
      </p:sp>
    </p:spTree>
    <p:extLst>
      <p:ext uri="{BB962C8B-B14F-4D97-AF65-F5344CB8AC3E}">
        <p14:creationId xmlns:p14="http://schemas.microsoft.com/office/powerpoint/2010/main" val="359333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9148</TotalTime>
  <Words>364</Words>
  <Application>Microsoft Office PowerPoint</Application>
  <PresentationFormat>Widescreen</PresentationFormat>
  <Paragraphs>45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Estrogen and Androgen Receptor (ER &amp; AR) Binding Assay Using Fluorescence Polarization </vt:lpstr>
      <vt:lpstr>PowerPoint Presentation</vt:lpstr>
      <vt:lpstr>Yeast Based Reporter Gene Assay</vt:lpstr>
      <vt:lpstr>Bioluminescent Yeast Estrogen &amp; Androgen Screen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Hogue, Alicia</cp:lastModifiedBy>
  <cp:revision>26</cp:revision>
  <dcterms:created xsi:type="dcterms:W3CDTF">2018-09-07T13:07:00Z</dcterms:created>
  <dcterms:modified xsi:type="dcterms:W3CDTF">2018-09-17T13:36:24Z</dcterms:modified>
</cp:coreProperties>
</file>